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91" r:id="rId6"/>
    <p:sldId id="260" r:id="rId7"/>
    <p:sldId id="277" r:id="rId8"/>
    <p:sldId id="263" r:id="rId9"/>
    <p:sldId id="279" r:id="rId10"/>
    <p:sldId id="269" r:id="rId11"/>
    <p:sldId id="262" r:id="rId12"/>
    <p:sldId id="270" r:id="rId13"/>
    <p:sldId id="293" r:id="rId14"/>
    <p:sldId id="266" r:id="rId15"/>
    <p:sldId id="292" r:id="rId16"/>
    <p:sldId id="283" r:id="rId17"/>
    <p:sldId id="288" r:id="rId18"/>
    <p:sldId id="287" r:id="rId19"/>
    <p:sldId id="289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F0176-BCDA-4F09-AD16-B90104D21A3E}" type="doc">
      <dgm:prSet loTypeId="urn:microsoft.com/office/officeart/2005/8/layout/radial4" loCatId="relationship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4A1FA63-4268-4F1F-B9EC-B0370398969E}">
      <dgm:prSet phldrT="[Text]"/>
      <dgm:spPr/>
      <dgm:t>
        <a:bodyPr/>
        <a:lstStyle/>
        <a:p>
          <a:r>
            <a:rPr lang="en-US" dirty="0" smtClean="0"/>
            <a:t>WORKFORCE SYSTEM</a:t>
          </a:r>
          <a:endParaRPr lang="en-US" dirty="0"/>
        </a:p>
      </dgm:t>
    </dgm:pt>
    <dgm:pt modelId="{A63D701B-976D-4BF9-AD1B-EB4331E502FB}" type="parTrans" cxnId="{10C58491-EADC-45D5-A70A-E515CE22863D}">
      <dgm:prSet/>
      <dgm:spPr/>
      <dgm:t>
        <a:bodyPr/>
        <a:lstStyle/>
        <a:p>
          <a:endParaRPr lang="en-US"/>
        </a:p>
      </dgm:t>
    </dgm:pt>
    <dgm:pt modelId="{59166E41-BBAE-4381-A01D-48F2CE12811E}" type="sibTrans" cxnId="{10C58491-EADC-45D5-A70A-E515CE22863D}">
      <dgm:prSet/>
      <dgm:spPr/>
      <dgm:t>
        <a:bodyPr/>
        <a:lstStyle/>
        <a:p>
          <a:endParaRPr lang="en-US"/>
        </a:p>
      </dgm:t>
    </dgm:pt>
    <dgm:pt modelId="{01280C21-787F-4843-9128-89AC2F133336}">
      <dgm:prSet phldrT="[Text]"/>
      <dgm:spPr/>
      <dgm:t>
        <a:bodyPr/>
        <a:lstStyle/>
        <a:p>
          <a:r>
            <a:rPr lang="en-US" dirty="0" smtClean="0"/>
            <a:t>INDUSTRY</a:t>
          </a:r>
          <a:endParaRPr lang="en-US" dirty="0"/>
        </a:p>
      </dgm:t>
    </dgm:pt>
    <dgm:pt modelId="{C780C052-B9D6-4688-9BC8-9495CC802A3C}" type="parTrans" cxnId="{96DF85F9-22C0-4298-B25C-DD37C30FAFF6}">
      <dgm:prSet/>
      <dgm:spPr/>
      <dgm:t>
        <a:bodyPr/>
        <a:lstStyle/>
        <a:p>
          <a:endParaRPr lang="en-US"/>
        </a:p>
      </dgm:t>
    </dgm:pt>
    <dgm:pt modelId="{4C90EC14-4F26-48AE-82C4-A327F58CBAF2}" type="sibTrans" cxnId="{96DF85F9-22C0-4298-B25C-DD37C30FAFF6}">
      <dgm:prSet/>
      <dgm:spPr/>
      <dgm:t>
        <a:bodyPr/>
        <a:lstStyle/>
        <a:p>
          <a:endParaRPr lang="en-US"/>
        </a:p>
      </dgm:t>
    </dgm:pt>
    <dgm:pt modelId="{A5696C23-18D1-4616-B4BF-07F448111464}">
      <dgm:prSet phldrT="[Text]"/>
      <dgm:spPr/>
      <dgm:t>
        <a:bodyPr/>
        <a:lstStyle/>
        <a:p>
          <a:r>
            <a:rPr lang="en-US" dirty="0" smtClean="0"/>
            <a:t>TRAINING PROVIDER</a:t>
          </a:r>
          <a:endParaRPr lang="en-US" dirty="0"/>
        </a:p>
      </dgm:t>
    </dgm:pt>
    <dgm:pt modelId="{B162A9CA-D9A3-4F2F-8F22-3ECD8C28B41B}" type="parTrans" cxnId="{9D601174-E0B0-4B25-A8C3-290943DD2A67}">
      <dgm:prSet/>
      <dgm:spPr/>
      <dgm:t>
        <a:bodyPr/>
        <a:lstStyle/>
        <a:p>
          <a:endParaRPr lang="en-US"/>
        </a:p>
      </dgm:t>
    </dgm:pt>
    <dgm:pt modelId="{D76E4787-682A-4F46-BD08-1092B0AF4412}" type="sibTrans" cxnId="{9D601174-E0B0-4B25-A8C3-290943DD2A67}">
      <dgm:prSet/>
      <dgm:spPr/>
      <dgm:t>
        <a:bodyPr/>
        <a:lstStyle/>
        <a:p>
          <a:endParaRPr lang="en-US"/>
        </a:p>
      </dgm:t>
    </dgm:pt>
    <dgm:pt modelId="{180B9874-5780-4C6E-BE0E-CA4649B8F9BA}">
      <dgm:prSet phldrT="[Text]"/>
      <dgm:spPr/>
      <dgm:t>
        <a:bodyPr/>
        <a:lstStyle/>
        <a:p>
          <a:r>
            <a:rPr lang="en-US" dirty="0" smtClean="0"/>
            <a:t>BUSINESS ASSOCIATION</a:t>
          </a:r>
          <a:endParaRPr lang="en-US" dirty="0"/>
        </a:p>
      </dgm:t>
    </dgm:pt>
    <dgm:pt modelId="{11021F0B-5984-47D5-B48A-FADE5E3CF955}" type="parTrans" cxnId="{BD31C84C-AC72-4EA2-BCF6-C229F6D5726C}">
      <dgm:prSet/>
      <dgm:spPr/>
      <dgm:t>
        <a:bodyPr/>
        <a:lstStyle/>
        <a:p>
          <a:endParaRPr lang="en-US"/>
        </a:p>
      </dgm:t>
    </dgm:pt>
    <dgm:pt modelId="{D1DB2988-A068-4E8F-84DA-E8FD0880DDE1}" type="sibTrans" cxnId="{BD31C84C-AC72-4EA2-BCF6-C229F6D5726C}">
      <dgm:prSet/>
      <dgm:spPr/>
      <dgm:t>
        <a:bodyPr/>
        <a:lstStyle/>
        <a:p>
          <a:endParaRPr lang="en-US"/>
        </a:p>
      </dgm:t>
    </dgm:pt>
    <dgm:pt modelId="{74B50E5B-834F-414E-868A-BF40B4CF58E0}" type="pres">
      <dgm:prSet presAssocID="{D09F0176-BCDA-4F09-AD16-B90104D21A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2A9ED9-9574-4F95-8811-D732391D756C}" type="pres">
      <dgm:prSet presAssocID="{44A1FA63-4268-4F1F-B9EC-B0370398969E}" presName="centerShape" presStyleLbl="node0" presStyleIdx="0" presStyleCnt="1"/>
      <dgm:spPr/>
      <dgm:t>
        <a:bodyPr/>
        <a:lstStyle/>
        <a:p>
          <a:endParaRPr lang="en-US"/>
        </a:p>
      </dgm:t>
    </dgm:pt>
    <dgm:pt modelId="{D7C38AD4-8AAC-4063-86D7-3B47D19EB4DC}" type="pres">
      <dgm:prSet presAssocID="{C780C052-B9D6-4688-9BC8-9495CC802A3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9A01646-D50D-40F2-A3E2-67B2151E413A}" type="pres">
      <dgm:prSet presAssocID="{01280C21-787F-4843-9128-89AC2F1333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659DF-40BF-48EE-9B39-CF2E6E92502B}" type="pres">
      <dgm:prSet presAssocID="{B162A9CA-D9A3-4F2F-8F22-3ECD8C28B41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F7C7941-81AB-4A80-824C-0F9FD449B3E9}" type="pres">
      <dgm:prSet presAssocID="{A5696C23-18D1-4616-B4BF-07F4481114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0EF14-DD02-4DAB-B4B5-97DE3E4CEFA2}" type="pres">
      <dgm:prSet presAssocID="{11021F0B-5984-47D5-B48A-FADE5E3CF95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68C47BA4-DB48-412F-9EB5-B5C87B67A070}" type="pres">
      <dgm:prSet presAssocID="{180B9874-5780-4C6E-BE0E-CA4649B8F9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601174-E0B0-4B25-A8C3-290943DD2A67}" srcId="{44A1FA63-4268-4F1F-B9EC-B0370398969E}" destId="{A5696C23-18D1-4616-B4BF-07F448111464}" srcOrd="1" destOrd="0" parTransId="{B162A9CA-D9A3-4F2F-8F22-3ECD8C28B41B}" sibTransId="{D76E4787-682A-4F46-BD08-1092B0AF4412}"/>
    <dgm:cxn modelId="{10C58491-EADC-45D5-A70A-E515CE22863D}" srcId="{D09F0176-BCDA-4F09-AD16-B90104D21A3E}" destId="{44A1FA63-4268-4F1F-B9EC-B0370398969E}" srcOrd="0" destOrd="0" parTransId="{A63D701B-976D-4BF9-AD1B-EB4331E502FB}" sibTransId="{59166E41-BBAE-4381-A01D-48F2CE12811E}"/>
    <dgm:cxn modelId="{15FEEE6E-A582-4782-872B-A550AA406719}" type="presOf" srcId="{11021F0B-5984-47D5-B48A-FADE5E3CF955}" destId="{6050EF14-DD02-4DAB-B4B5-97DE3E4CEFA2}" srcOrd="0" destOrd="0" presId="urn:microsoft.com/office/officeart/2005/8/layout/radial4"/>
    <dgm:cxn modelId="{96DF85F9-22C0-4298-B25C-DD37C30FAFF6}" srcId="{44A1FA63-4268-4F1F-B9EC-B0370398969E}" destId="{01280C21-787F-4843-9128-89AC2F133336}" srcOrd="0" destOrd="0" parTransId="{C780C052-B9D6-4688-9BC8-9495CC802A3C}" sibTransId="{4C90EC14-4F26-48AE-82C4-A327F58CBAF2}"/>
    <dgm:cxn modelId="{6AAA078F-20F1-4D42-99DA-F057DAEC45E9}" type="presOf" srcId="{44A1FA63-4268-4F1F-B9EC-B0370398969E}" destId="{752A9ED9-9574-4F95-8811-D732391D756C}" srcOrd="0" destOrd="0" presId="urn:microsoft.com/office/officeart/2005/8/layout/radial4"/>
    <dgm:cxn modelId="{65AEDAD6-AE43-4668-BDED-17CFE3EED266}" type="presOf" srcId="{180B9874-5780-4C6E-BE0E-CA4649B8F9BA}" destId="{68C47BA4-DB48-412F-9EB5-B5C87B67A070}" srcOrd="0" destOrd="0" presId="urn:microsoft.com/office/officeart/2005/8/layout/radial4"/>
    <dgm:cxn modelId="{7357A66E-3E65-440F-94D8-6298FD2E9CE3}" type="presOf" srcId="{01280C21-787F-4843-9128-89AC2F133336}" destId="{79A01646-D50D-40F2-A3E2-67B2151E413A}" srcOrd="0" destOrd="0" presId="urn:microsoft.com/office/officeart/2005/8/layout/radial4"/>
    <dgm:cxn modelId="{90B28CE5-195D-4CBD-8B99-1EE1946221D1}" type="presOf" srcId="{D09F0176-BCDA-4F09-AD16-B90104D21A3E}" destId="{74B50E5B-834F-414E-868A-BF40B4CF58E0}" srcOrd="0" destOrd="0" presId="urn:microsoft.com/office/officeart/2005/8/layout/radial4"/>
    <dgm:cxn modelId="{9ADCD45E-B5B8-4AA5-A589-F8558F17FB44}" type="presOf" srcId="{B162A9CA-D9A3-4F2F-8F22-3ECD8C28B41B}" destId="{5DB659DF-40BF-48EE-9B39-CF2E6E92502B}" srcOrd="0" destOrd="0" presId="urn:microsoft.com/office/officeart/2005/8/layout/radial4"/>
    <dgm:cxn modelId="{E1595854-EF13-403F-BA88-D1EDFB06DDA7}" type="presOf" srcId="{C780C052-B9D6-4688-9BC8-9495CC802A3C}" destId="{D7C38AD4-8AAC-4063-86D7-3B47D19EB4DC}" srcOrd="0" destOrd="0" presId="urn:microsoft.com/office/officeart/2005/8/layout/radial4"/>
    <dgm:cxn modelId="{BD31C84C-AC72-4EA2-BCF6-C229F6D5726C}" srcId="{44A1FA63-4268-4F1F-B9EC-B0370398969E}" destId="{180B9874-5780-4C6E-BE0E-CA4649B8F9BA}" srcOrd="2" destOrd="0" parTransId="{11021F0B-5984-47D5-B48A-FADE5E3CF955}" sibTransId="{D1DB2988-A068-4E8F-84DA-E8FD0880DDE1}"/>
    <dgm:cxn modelId="{E3D47D79-D30F-46C2-ABCA-C7FB7DC1EFC1}" type="presOf" srcId="{A5696C23-18D1-4616-B4BF-07F448111464}" destId="{7F7C7941-81AB-4A80-824C-0F9FD449B3E9}" srcOrd="0" destOrd="0" presId="urn:microsoft.com/office/officeart/2005/8/layout/radial4"/>
    <dgm:cxn modelId="{B3502203-4BD5-459E-86C1-986A7954DF51}" type="presParOf" srcId="{74B50E5B-834F-414E-868A-BF40B4CF58E0}" destId="{752A9ED9-9574-4F95-8811-D732391D756C}" srcOrd="0" destOrd="0" presId="urn:microsoft.com/office/officeart/2005/8/layout/radial4"/>
    <dgm:cxn modelId="{6E4DCEBC-6911-4B5F-A49C-71E074C5BF25}" type="presParOf" srcId="{74B50E5B-834F-414E-868A-BF40B4CF58E0}" destId="{D7C38AD4-8AAC-4063-86D7-3B47D19EB4DC}" srcOrd="1" destOrd="0" presId="urn:microsoft.com/office/officeart/2005/8/layout/radial4"/>
    <dgm:cxn modelId="{745C3AB1-38D5-4A80-ADC8-41988DF318FF}" type="presParOf" srcId="{74B50E5B-834F-414E-868A-BF40B4CF58E0}" destId="{79A01646-D50D-40F2-A3E2-67B2151E413A}" srcOrd="2" destOrd="0" presId="urn:microsoft.com/office/officeart/2005/8/layout/radial4"/>
    <dgm:cxn modelId="{A4C2825B-AF03-469F-83AD-89599F419056}" type="presParOf" srcId="{74B50E5B-834F-414E-868A-BF40B4CF58E0}" destId="{5DB659DF-40BF-48EE-9B39-CF2E6E92502B}" srcOrd="3" destOrd="0" presId="urn:microsoft.com/office/officeart/2005/8/layout/radial4"/>
    <dgm:cxn modelId="{EA05333C-56F2-4C5D-982A-1DE7315F9233}" type="presParOf" srcId="{74B50E5B-834F-414E-868A-BF40B4CF58E0}" destId="{7F7C7941-81AB-4A80-824C-0F9FD449B3E9}" srcOrd="4" destOrd="0" presId="urn:microsoft.com/office/officeart/2005/8/layout/radial4"/>
    <dgm:cxn modelId="{BCAE13EC-B3EE-44B9-8F2F-96C9C963E214}" type="presParOf" srcId="{74B50E5B-834F-414E-868A-BF40B4CF58E0}" destId="{6050EF14-DD02-4DAB-B4B5-97DE3E4CEFA2}" srcOrd="5" destOrd="0" presId="urn:microsoft.com/office/officeart/2005/8/layout/radial4"/>
    <dgm:cxn modelId="{80C1D88C-CF42-4E06-A15F-1B0A205C5E1C}" type="presParOf" srcId="{74B50E5B-834F-414E-868A-BF40B4CF58E0}" destId="{68C47BA4-DB48-412F-9EB5-B5C87B67A07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7069E-2F45-444E-BA1F-88928ED1621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B25AF12-FED0-499E-BE8B-60B513A9C7EA}">
      <dgm:prSet phldrT="[Text]"/>
      <dgm:spPr/>
      <dgm:t>
        <a:bodyPr/>
        <a:lstStyle/>
        <a:p>
          <a:r>
            <a:rPr lang="en-US" dirty="0" smtClean="0"/>
            <a:t>Individual Training Account</a:t>
          </a:r>
          <a:endParaRPr lang="en-US" dirty="0"/>
        </a:p>
      </dgm:t>
    </dgm:pt>
    <dgm:pt modelId="{F281CDAC-B479-4B34-93D4-6CE3B7A0D00B}" type="parTrans" cxnId="{83E77550-EA63-439E-9C24-A807831971F4}">
      <dgm:prSet/>
      <dgm:spPr/>
      <dgm:t>
        <a:bodyPr/>
        <a:lstStyle/>
        <a:p>
          <a:endParaRPr lang="en-US"/>
        </a:p>
      </dgm:t>
    </dgm:pt>
    <dgm:pt modelId="{2D02D1ED-1601-492F-9806-92D53D42CADA}" type="sibTrans" cxnId="{83E77550-EA63-439E-9C24-A807831971F4}">
      <dgm:prSet/>
      <dgm:spPr/>
      <dgm:t>
        <a:bodyPr/>
        <a:lstStyle/>
        <a:p>
          <a:endParaRPr lang="en-US"/>
        </a:p>
      </dgm:t>
    </dgm:pt>
    <dgm:pt modelId="{3D787AC2-E9A4-4B7C-BDB4-F6FE1570155E}">
      <dgm:prSet phldrT="[Text]"/>
      <dgm:spPr/>
      <dgm:t>
        <a:bodyPr/>
        <a:lstStyle/>
        <a:p>
          <a:r>
            <a:rPr lang="en-US" dirty="0" smtClean="0"/>
            <a:t>Expanded Supportive Services</a:t>
          </a:r>
          <a:endParaRPr lang="en-US" dirty="0"/>
        </a:p>
      </dgm:t>
    </dgm:pt>
    <dgm:pt modelId="{D16755D9-5CE6-441C-A524-5D11F29A032F}" type="parTrans" cxnId="{D3388FD3-668A-4B72-9D92-1203EFC63001}">
      <dgm:prSet/>
      <dgm:spPr/>
      <dgm:t>
        <a:bodyPr/>
        <a:lstStyle/>
        <a:p>
          <a:endParaRPr lang="en-US"/>
        </a:p>
      </dgm:t>
    </dgm:pt>
    <dgm:pt modelId="{FC13C990-8967-4D49-AFDF-DCB0E794EB3F}" type="sibTrans" cxnId="{D3388FD3-668A-4B72-9D92-1203EFC63001}">
      <dgm:prSet/>
      <dgm:spPr/>
      <dgm:t>
        <a:bodyPr/>
        <a:lstStyle/>
        <a:p>
          <a:endParaRPr lang="en-US"/>
        </a:p>
      </dgm:t>
    </dgm:pt>
    <dgm:pt modelId="{27F2FC26-DBAD-4F5E-94AC-5D23B05AFFB0}">
      <dgm:prSet phldrT="[Text]"/>
      <dgm:spPr/>
      <dgm:t>
        <a:bodyPr/>
        <a:lstStyle/>
        <a:p>
          <a:r>
            <a:rPr lang="en-US" dirty="0" smtClean="0"/>
            <a:t>Enhanced collaboration with system partners</a:t>
          </a:r>
          <a:endParaRPr lang="en-US" dirty="0"/>
        </a:p>
      </dgm:t>
    </dgm:pt>
    <dgm:pt modelId="{53F6A813-CB70-4CC1-9D2E-7E7B6329021B}" type="parTrans" cxnId="{72E61AF4-5016-48CA-9F04-C3592CBAACDC}">
      <dgm:prSet/>
      <dgm:spPr/>
      <dgm:t>
        <a:bodyPr/>
        <a:lstStyle/>
        <a:p>
          <a:endParaRPr lang="en-US"/>
        </a:p>
      </dgm:t>
    </dgm:pt>
    <dgm:pt modelId="{3D5B98DB-2881-470E-A9E8-983B021C7106}" type="sibTrans" cxnId="{72E61AF4-5016-48CA-9F04-C3592CBAACDC}">
      <dgm:prSet/>
      <dgm:spPr/>
      <dgm:t>
        <a:bodyPr/>
        <a:lstStyle/>
        <a:p>
          <a:endParaRPr lang="en-US"/>
        </a:p>
      </dgm:t>
    </dgm:pt>
    <dgm:pt modelId="{A76475B6-6FC3-49ED-ADEA-44E79EBDC320}">
      <dgm:prSet phldrT="[Text]"/>
      <dgm:spPr/>
      <dgm:t>
        <a:bodyPr/>
        <a:lstStyle/>
        <a:p>
          <a:r>
            <a:rPr lang="en-US" dirty="0" smtClean="0"/>
            <a:t>On The Job Training (OJT)</a:t>
          </a:r>
          <a:endParaRPr lang="en-US" dirty="0"/>
        </a:p>
      </dgm:t>
    </dgm:pt>
    <dgm:pt modelId="{0E79C437-869B-4802-BB1D-F1C71E2DD033}" type="parTrans" cxnId="{20485B9C-7652-4D4E-A5CC-E06ECE44DE25}">
      <dgm:prSet/>
      <dgm:spPr/>
      <dgm:t>
        <a:bodyPr/>
        <a:lstStyle/>
        <a:p>
          <a:endParaRPr lang="en-US"/>
        </a:p>
      </dgm:t>
    </dgm:pt>
    <dgm:pt modelId="{0031436C-2636-492E-B885-91F82704E6E5}" type="sibTrans" cxnId="{20485B9C-7652-4D4E-A5CC-E06ECE44DE25}">
      <dgm:prSet/>
      <dgm:spPr/>
      <dgm:t>
        <a:bodyPr/>
        <a:lstStyle/>
        <a:p>
          <a:endParaRPr lang="en-US"/>
        </a:p>
      </dgm:t>
    </dgm:pt>
    <dgm:pt modelId="{95305434-7D8A-413E-8B91-3FBE9C6BB0E8}" type="pres">
      <dgm:prSet presAssocID="{5707069E-2F45-444E-BA1F-88928ED16213}" presName="CompostProcess" presStyleCnt="0">
        <dgm:presLayoutVars>
          <dgm:dir/>
          <dgm:resizeHandles val="exact"/>
        </dgm:presLayoutVars>
      </dgm:prSet>
      <dgm:spPr/>
    </dgm:pt>
    <dgm:pt modelId="{11AA6375-7DF2-4222-8431-7D946BF91A31}" type="pres">
      <dgm:prSet presAssocID="{5707069E-2F45-444E-BA1F-88928ED16213}" presName="arrow" presStyleLbl="bgShp" presStyleIdx="0" presStyleCnt="1" custLinFactNeighborX="-7246" custLinFactNeighborY="303"/>
      <dgm:spPr/>
    </dgm:pt>
    <dgm:pt modelId="{132E4CC2-CFFE-41A9-BA93-8964D08CAC56}" type="pres">
      <dgm:prSet presAssocID="{5707069E-2F45-444E-BA1F-88928ED16213}" presName="linearProcess" presStyleCnt="0"/>
      <dgm:spPr/>
    </dgm:pt>
    <dgm:pt modelId="{935F17D6-FF86-4104-BDAC-577EE12BD2BF}" type="pres">
      <dgm:prSet presAssocID="{2B25AF12-FED0-499E-BE8B-60B513A9C7E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25016-D38C-41CB-A440-65016AACA175}" type="pres">
      <dgm:prSet presAssocID="{2D02D1ED-1601-492F-9806-92D53D42CADA}" presName="sibTrans" presStyleCnt="0"/>
      <dgm:spPr/>
    </dgm:pt>
    <dgm:pt modelId="{36AA2464-22B4-4B87-A7FE-EBB6EF6D35ED}" type="pres">
      <dgm:prSet presAssocID="{3D787AC2-E9A4-4B7C-BDB4-F6FE1570155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648D7-0908-47F2-A0D9-AB98B21542E0}" type="pres">
      <dgm:prSet presAssocID="{FC13C990-8967-4D49-AFDF-DCB0E794EB3F}" presName="sibTrans" presStyleCnt="0"/>
      <dgm:spPr/>
    </dgm:pt>
    <dgm:pt modelId="{14DE8C63-8051-4897-BB16-8EFD3BD1C723}" type="pres">
      <dgm:prSet presAssocID="{A76475B6-6FC3-49ED-ADEA-44E79EBDC32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707D8-0395-4297-95FA-7CFA9BB478B5}" type="pres">
      <dgm:prSet presAssocID="{0031436C-2636-492E-B885-91F82704E6E5}" presName="sibTrans" presStyleCnt="0"/>
      <dgm:spPr/>
    </dgm:pt>
    <dgm:pt modelId="{0B3683CD-7CC1-4731-9D23-8A28BE80BAB7}" type="pres">
      <dgm:prSet presAssocID="{27F2FC26-DBAD-4F5E-94AC-5D23B05AFFB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85B9C-7652-4D4E-A5CC-E06ECE44DE25}" srcId="{5707069E-2F45-444E-BA1F-88928ED16213}" destId="{A76475B6-6FC3-49ED-ADEA-44E79EBDC320}" srcOrd="2" destOrd="0" parTransId="{0E79C437-869B-4802-BB1D-F1C71E2DD033}" sibTransId="{0031436C-2636-492E-B885-91F82704E6E5}"/>
    <dgm:cxn modelId="{6F6D4B88-B58A-426E-ABD3-EFAAAFDB7326}" type="presOf" srcId="{2B25AF12-FED0-499E-BE8B-60B513A9C7EA}" destId="{935F17D6-FF86-4104-BDAC-577EE12BD2BF}" srcOrd="0" destOrd="0" presId="urn:microsoft.com/office/officeart/2005/8/layout/hProcess9"/>
    <dgm:cxn modelId="{D3388FD3-668A-4B72-9D92-1203EFC63001}" srcId="{5707069E-2F45-444E-BA1F-88928ED16213}" destId="{3D787AC2-E9A4-4B7C-BDB4-F6FE1570155E}" srcOrd="1" destOrd="0" parTransId="{D16755D9-5CE6-441C-A524-5D11F29A032F}" sibTransId="{FC13C990-8967-4D49-AFDF-DCB0E794EB3F}"/>
    <dgm:cxn modelId="{10B6C695-76D6-42AA-A95A-125B8304902C}" type="presOf" srcId="{3D787AC2-E9A4-4B7C-BDB4-F6FE1570155E}" destId="{36AA2464-22B4-4B87-A7FE-EBB6EF6D35ED}" srcOrd="0" destOrd="0" presId="urn:microsoft.com/office/officeart/2005/8/layout/hProcess9"/>
    <dgm:cxn modelId="{83E77550-EA63-439E-9C24-A807831971F4}" srcId="{5707069E-2F45-444E-BA1F-88928ED16213}" destId="{2B25AF12-FED0-499E-BE8B-60B513A9C7EA}" srcOrd="0" destOrd="0" parTransId="{F281CDAC-B479-4B34-93D4-6CE3B7A0D00B}" sibTransId="{2D02D1ED-1601-492F-9806-92D53D42CADA}"/>
    <dgm:cxn modelId="{72E61AF4-5016-48CA-9F04-C3592CBAACDC}" srcId="{5707069E-2F45-444E-BA1F-88928ED16213}" destId="{27F2FC26-DBAD-4F5E-94AC-5D23B05AFFB0}" srcOrd="3" destOrd="0" parTransId="{53F6A813-CB70-4CC1-9D2E-7E7B6329021B}" sibTransId="{3D5B98DB-2881-470E-A9E8-983B021C7106}"/>
    <dgm:cxn modelId="{B1549E37-D18E-475A-947B-D45B0BC157A8}" type="presOf" srcId="{27F2FC26-DBAD-4F5E-94AC-5D23B05AFFB0}" destId="{0B3683CD-7CC1-4731-9D23-8A28BE80BAB7}" srcOrd="0" destOrd="0" presId="urn:microsoft.com/office/officeart/2005/8/layout/hProcess9"/>
    <dgm:cxn modelId="{F5AC1EA3-784B-4A8F-B5D3-7EC6B00758A3}" type="presOf" srcId="{A76475B6-6FC3-49ED-ADEA-44E79EBDC320}" destId="{14DE8C63-8051-4897-BB16-8EFD3BD1C723}" srcOrd="0" destOrd="0" presId="urn:microsoft.com/office/officeart/2005/8/layout/hProcess9"/>
    <dgm:cxn modelId="{F62ABCF0-D2FE-4849-9822-3F555563FB75}" type="presOf" srcId="{5707069E-2F45-444E-BA1F-88928ED16213}" destId="{95305434-7D8A-413E-8B91-3FBE9C6BB0E8}" srcOrd="0" destOrd="0" presId="urn:microsoft.com/office/officeart/2005/8/layout/hProcess9"/>
    <dgm:cxn modelId="{4365136E-276A-46D1-AC65-B3E17668A1E3}" type="presParOf" srcId="{95305434-7D8A-413E-8B91-3FBE9C6BB0E8}" destId="{11AA6375-7DF2-4222-8431-7D946BF91A31}" srcOrd="0" destOrd="0" presId="urn:microsoft.com/office/officeart/2005/8/layout/hProcess9"/>
    <dgm:cxn modelId="{33ABE7A7-FE02-4003-87B5-84F51989E41B}" type="presParOf" srcId="{95305434-7D8A-413E-8B91-3FBE9C6BB0E8}" destId="{132E4CC2-CFFE-41A9-BA93-8964D08CAC56}" srcOrd="1" destOrd="0" presId="urn:microsoft.com/office/officeart/2005/8/layout/hProcess9"/>
    <dgm:cxn modelId="{312197F2-7F97-46E6-A705-A840D4FB0FDA}" type="presParOf" srcId="{132E4CC2-CFFE-41A9-BA93-8964D08CAC56}" destId="{935F17D6-FF86-4104-BDAC-577EE12BD2BF}" srcOrd="0" destOrd="0" presId="urn:microsoft.com/office/officeart/2005/8/layout/hProcess9"/>
    <dgm:cxn modelId="{08BE28E7-B6F8-4A98-B8FC-8F222151F121}" type="presParOf" srcId="{132E4CC2-CFFE-41A9-BA93-8964D08CAC56}" destId="{51825016-D38C-41CB-A440-65016AACA175}" srcOrd="1" destOrd="0" presId="urn:microsoft.com/office/officeart/2005/8/layout/hProcess9"/>
    <dgm:cxn modelId="{EFDB7F2D-A380-43AE-953D-571325D7F878}" type="presParOf" srcId="{132E4CC2-CFFE-41A9-BA93-8964D08CAC56}" destId="{36AA2464-22B4-4B87-A7FE-EBB6EF6D35ED}" srcOrd="2" destOrd="0" presId="urn:microsoft.com/office/officeart/2005/8/layout/hProcess9"/>
    <dgm:cxn modelId="{4EEFCFEE-AEF9-401F-9D6A-0B38E1B163B4}" type="presParOf" srcId="{132E4CC2-CFFE-41A9-BA93-8964D08CAC56}" destId="{F75648D7-0908-47F2-A0D9-AB98B21542E0}" srcOrd="3" destOrd="0" presId="urn:microsoft.com/office/officeart/2005/8/layout/hProcess9"/>
    <dgm:cxn modelId="{BE1DC39A-CE53-4482-AEA0-403BFBC56CD8}" type="presParOf" srcId="{132E4CC2-CFFE-41A9-BA93-8964D08CAC56}" destId="{14DE8C63-8051-4897-BB16-8EFD3BD1C723}" srcOrd="4" destOrd="0" presId="urn:microsoft.com/office/officeart/2005/8/layout/hProcess9"/>
    <dgm:cxn modelId="{9D8EFD47-7364-4771-B6B3-189414826E3C}" type="presParOf" srcId="{132E4CC2-CFFE-41A9-BA93-8964D08CAC56}" destId="{1C2707D8-0395-4297-95FA-7CFA9BB478B5}" srcOrd="5" destOrd="0" presId="urn:microsoft.com/office/officeart/2005/8/layout/hProcess9"/>
    <dgm:cxn modelId="{64FEF15E-51E3-40CE-89DB-027B0EB6BACD}" type="presParOf" srcId="{132E4CC2-CFFE-41A9-BA93-8964D08CAC56}" destId="{0B3683CD-7CC1-4731-9D23-8A28BE80BAB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A9ED9-9574-4F95-8811-D732391D756C}">
      <dsp:nvSpPr>
        <dsp:cNvPr id="0" name=""/>
        <dsp:cNvSpPr/>
      </dsp:nvSpPr>
      <dsp:spPr>
        <a:xfrm>
          <a:off x="1991007" y="2103786"/>
          <a:ext cx="1648762" cy="1648762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WORKFORCE SYSTEM</a:t>
          </a:r>
          <a:endParaRPr lang="en-US" sz="1600" kern="1200" dirty="0"/>
        </a:p>
      </dsp:txBody>
      <dsp:txXfrm>
        <a:off x="2232463" y="2345242"/>
        <a:ext cx="1165850" cy="1165850"/>
      </dsp:txXfrm>
    </dsp:sp>
    <dsp:sp modelId="{D7C38AD4-8AAC-4063-86D7-3B47D19EB4DC}">
      <dsp:nvSpPr>
        <dsp:cNvPr id="0" name=""/>
        <dsp:cNvSpPr/>
      </dsp:nvSpPr>
      <dsp:spPr>
        <a:xfrm rot="12900000">
          <a:off x="804944" y="1773806"/>
          <a:ext cx="1394775" cy="46989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01646-D50D-40F2-A3E2-67B2151E413A}">
      <dsp:nvSpPr>
        <dsp:cNvPr id="0" name=""/>
        <dsp:cNvSpPr/>
      </dsp:nvSpPr>
      <dsp:spPr>
        <a:xfrm>
          <a:off x="147903" y="982220"/>
          <a:ext cx="1566324" cy="125305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INDUSTRY</a:t>
          </a:r>
          <a:endParaRPr lang="en-US" sz="1900" kern="1200" dirty="0"/>
        </a:p>
      </dsp:txBody>
      <dsp:txXfrm>
        <a:off x="184604" y="1018921"/>
        <a:ext cx="1492922" cy="1179657"/>
      </dsp:txXfrm>
    </dsp:sp>
    <dsp:sp modelId="{5DB659DF-40BF-48EE-9B39-CF2E6E92502B}">
      <dsp:nvSpPr>
        <dsp:cNvPr id="0" name=""/>
        <dsp:cNvSpPr/>
      </dsp:nvSpPr>
      <dsp:spPr>
        <a:xfrm rot="16200000">
          <a:off x="2118001" y="1090272"/>
          <a:ext cx="1394775" cy="46989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9758"/>
            <a:satOff val="-10912"/>
            <a:lumOff val="14162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C7941-81AB-4A80-824C-0F9FD449B3E9}">
      <dsp:nvSpPr>
        <dsp:cNvPr id="0" name=""/>
        <dsp:cNvSpPr/>
      </dsp:nvSpPr>
      <dsp:spPr>
        <a:xfrm>
          <a:off x="2032226" y="1303"/>
          <a:ext cx="1566324" cy="125305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259796"/>
            <a:satOff val="-11129"/>
            <a:lumOff val="153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TRAINING PROVIDER</a:t>
          </a:r>
          <a:endParaRPr lang="en-US" sz="1900" kern="1200" dirty="0"/>
        </a:p>
      </dsp:txBody>
      <dsp:txXfrm>
        <a:off x="2068927" y="38004"/>
        <a:ext cx="1492922" cy="1179657"/>
      </dsp:txXfrm>
    </dsp:sp>
    <dsp:sp modelId="{6050EF14-DD02-4DAB-B4B5-97DE3E4CEFA2}">
      <dsp:nvSpPr>
        <dsp:cNvPr id="0" name=""/>
        <dsp:cNvSpPr/>
      </dsp:nvSpPr>
      <dsp:spPr>
        <a:xfrm rot="19500000">
          <a:off x="3431057" y="1773806"/>
          <a:ext cx="1394775" cy="46989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19516"/>
            <a:satOff val="-21824"/>
            <a:lumOff val="28324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47BA4-DB48-412F-9EB5-B5C87B67A070}">
      <dsp:nvSpPr>
        <dsp:cNvPr id="0" name=""/>
        <dsp:cNvSpPr/>
      </dsp:nvSpPr>
      <dsp:spPr>
        <a:xfrm>
          <a:off x="3916550" y="982220"/>
          <a:ext cx="1566324" cy="125305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519592"/>
            <a:satOff val="-22257"/>
            <a:lumOff val="306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BUSINESS ASSOCIATION</a:t>
          </a:r>
          <a:endParaRPr lang="en-US" sz="1900" kern="1200" dirty="0"/>
        </a:p>
      </dsp:txBody>
      <dsp:txXfrm>
        <a:off x="3953251" y="1018921"/>
        <a:ext cx="1492922" cy="1179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A6375-7DF2-4222-8431-7D946BF91A31}">
      <dsp:nvSpPr>
        <dsp:cNvPr id="0" name=""/>
        <dsp:cNvSpPr/>
      </dsp:nvSpPr>
      <dsp:spPr>
        <a:xfrm>
          <a:off x="94749" y="0"/>
          <a:ext cx="6006214" cy="397216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F17D6-FF86-4104-BDAC-577EE12BD2BF}">
      <dsp:nvSpPr>
        <dsp:cNvPr id="0" name=""/>
        <dsp:cNvSpPr/>
      </dsp:nvSpPr>
      <dsp:spPr>
        <a:xfrm>
          <a:off x="3536" y="1191650"/>
          <a:ext cx="1700978" cy="1588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Individual Training Account</a:t>
          </a:r>
          <a:endParaRPr lang="en-US" sz="2000" kern="1200" dirty="0"/>
        </a:p>
      </dsp:txBody>
      <dsp:txXfrm>
        <a:off x="81098" y="1269212"/>
        <a:ext cx="1545854" cy="1433743"/>
      </dsp:txXfrm>
    </dsp:sp>
    <dsp:sp modelId="{36AA2464-22B4-4B87-A7FE-EBB6EF6D35ED}">
      <dsp:nvSpPr>
        <dsp:cNvPr id="0" name=""/>
        <dsp:cNvSpPr/>
      </dsp:nvSpPr>
      <dsp:spPr>
        <a:xfrm>
          <a:off x="1789564" y="1191650"/>
          <a:ext cx="1700978" cy="1588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Expanded Supportive Services</a:t>
          </a:r>
          <a:endParaRPr lang="en-US" sz="2000" kern="1200" dirty="0"/>
        </a:p>
      </dsp:txBody>
      <dsp:txXfrm>
        <a:off x="1867126" y="1269212"/>
        <a:ext cx="1545854" cy="1433743"/>
      </dsp:txXfrm>
    </dsp:sp>
    <dsp:sp modelId="{14DE8C63-8051-4897-BB16-8EFD3BD1C723}">
      <dsp:nvSpPr>
        <dsp:cNvPr id="0" name=""/>
        <dsp:cNvSpPr/>
      </dsp:nvSpPr>
      <dsp:spPr>
        <a:xfrm>
          <a:off x="3575591" y="1191650"/>
          <a:ext cx="1700978" cy="1588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 The Job Training (OJT)</a:t>
          </a:r>
          <a:endParaRPr lang="en-US" sz="2000" kern="1200" dirty="0"/>
        </a:p>
      </dsp:txBody>
      <dsp:txXfrm>
        <a:off x="3653153" y="1269212"/>
        <a:ext cx="1545854" cy="1433743"/>
      </dsp:txXfrm>
    </dsp:sp>
    <dsp:sp modelId="{0B3683CD-7CC1-4731-9D23-8A28BE80BAB7}">
      <dsp:nvSpPr>
        <dsp:cNvPr id="0" name=""/>
        <dsp:cNvSpPr/>
      </dsp:nvSpPr>
      <dsp:spPr>
        <a:xfrm>
          <a:off x="5361619" y="1191650"/>
          <a:ext cx="1700978" cy="1588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Enhanced collaboration with system partners</a:t>
          </a:r>
          <a:endParaRPr lang="en-US" sz="2000" kern="1200" dirty="0"/>
        </a:p>
      </dsp:txBody>
      <dsp:txXfrm>
        <a:off x="5439181" y="1269212"/>
        <a:ext cx="1545854" cy="143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91BBC3-0084-4B08-AED9-E5753BEA41B3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A1D147-2BD4-47AF-9426-F4E7B032D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8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05650"/>
            <a:ext cx="2734962" cy="6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5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2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72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6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09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4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0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92504"/>
            <a:ext cx="12192000" cy="505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8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6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8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557A0B-6536-4E4A-BCB9-6314EC8F58B5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95D997-DEEB-4859-A579-39358AB5F6D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-192504"/>
            <a:ext cx="12192000" cy="505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05650"/>
            <a:ext cx="2734962" cy="6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wib.org/" TargetMode="External"/><Relationship Id="rId2" Type="http://schemas.openxmlformats.org/officeDocument/2006/relationships/hyperlink" Target="mailto:Gresham@becwib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Sector Based Workforce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Worker Institute, Cornell </a:t>
            </a:r>
            <a:r>
              <a:rPr lang="en-US" dirty="0" smtClean="0"/>
              <a:t>University ILR School </a:t>
            </a:r>
            <a:endParaRPr lang="en-US" dirty="0" smtClean="0"/>
          </a:p>
          <a:p>
            <a:r>
              <a:rPr lang="en-US" dirty="0" smtClean="0"/>
              <a:t>August 14,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 b="5231"/>
          <a:stretch/>
        </p:blipFill>
        <p:spPr>
          <a:xfrm>
            <a:off x="3316778" y="469232"/>
            <a:ext cx="5299364" cy="61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Hospitality/Tourism Workforce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Check-In to Success: Customer Service for Hospitality-November-December 2016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Sponsored by Delaware North Companies, Inc.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Specifically for City of Buffalo residents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45-hour course- led to nationally Recognized Credential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The American Hotel &amp; Lodging Educational Institute (AHELI)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Guest Path Training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vignette2.wikia.nocookie.net/logopedia/images/a/a3/Delaware_North.png/revision/latest?cb=201412232116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911" y="5610128"/>
            <a:ext cx="2762059" cy="9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9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" b="6644"/>
          <a:stretch/>
        </p:blipFill>
        <p:spPr>
          <a:xfrm>
            <a:off x="365760" y="553452"/>
            <a:ext cx="5295843" cy="6220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 b="3300"/>
          <a:stretch/>
        </p:blipFill>
        <p:spPr>
          <a:xfrm>
            <a:off x="6064827" y="445168"/>
            <a:ext cx="5299363" cy="63526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64590" y="445168"/>
            <a:ext cx="2219498" cy="76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vignette2.wikia.nocookie.net/logopedia/images/a/a3/Delaware_North.png/revision/latest?cb=201412232116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37" y="405682"/>
            <a:ext cx="2471969" cy="8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54512" cy="1499616"/>
          </a:xfrm>
        </p:spPr>
        <p:txBody>
          <a:bodyPr/>
          <a:lstStyle/>
          <a:p>
            <a:r>
              <a:rPr lang="en-US" dirty="0" smtClean="0"/>
              <a:t>Advanced manufacturing workforce strategies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370801" y="2179636"/>
            <a:ext cx="4754880" cy="822960"/>
          </a:xfrm>
        </p:spPr>
        <p:txBody>
          <a:bodyPr/>
          <a:lstStyle/>
          <a:p>
            <a:r>
              <a:rPr lang="en-US" dirty="0" smtClean="0"/>
              <a:t>Course Components Included: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370801" y="2967788"/>
            <a:ext cx="4754880" cy="33415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Manufacturing Processes &amp;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Practices &amp;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Maintenance </a:t>
            </a:r>
            <a:r>
              <a:rPr lang="en-US" dirty="0" smtClean="0"/>
              <a:t>Awareness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Included “Earn While You Learn” component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955632"/>
            <a:ext cx="3332747" cy="90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857" b="5106"/>
          <a:stretch/>
        </p:blipFill>
        <p:spPr>
          <a:xfrm>
            <a:off x="430725" y="2179636"/>
            <a:ext cx="6603153" cy="45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" b="4248"/>
          <a:stretch/>
        </p:blipFill>
        <p:spPr>
          <a:xfrm>
            <a:off x="3023202" y="469235"/>
            <a:ext cx="5439154" cy="63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4840"/>
          <a:stretch/>
        </p:blipFill>
        <p:spPr>
          <a:xfrm rot="5400000">
            <a:off x="2698930" y="-733896"/>
            <a:ext cx="6232358" cy="86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38135" cy="1499616"/>
          </a:xfrm>
        </p:spPr>
        <p:txBody>
          <a:bodyPr/>
          <a:lstStyle/>
          <a:p>
            <a:r>
              <a:rPr lang="en-US" dirty="0" smtClean="0"/>
              <a:t>Assembling your future: </a:t>
            </a:r>
            <a:br>
              <a:rPr lang="en-US" dirty="0" smtClean="0"/>
            </a:br>
            <a:r>
              <a:rPr lang="en-US" dirty="0" smtClean="0"/>
              <a:t>Certified Production Technician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945" y="2084832"/>
            <a:ext cx="6800409" cy="42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Workforce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093499"/>
            <a:ext cx="599546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Western Region Sector Partnership Program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Planning grant awarded </a:t>
            </a:r>
            <a:r>
              <a:rPr lang="en-US" dirty="0" smtClean="0"/>
              <a:t>to Buffalo &amp; Erie County </a:t>
            </a:r>
            <a:r>
              <a:rPr lang="en-US" dirty="0"/>
              <a:t>Workforce Investment Board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Work with workforce boards in Western </a:t>
            </a:r>
            <a:r>
              <a:rPr lang="en-US" dirty="0" smtClean="0"/>
              <a:t>Region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Identify workforce strategies within targeted industry </a:t>
            </a:r>
            <a:r>
              <a:rPr lang="en-US" dirty="0" smtClean="0"/>
              <a:t>sectors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Develop career pathway </a:t>
            </a:r>
            <a:r>
              <a:rPr lang="en-US" dirty="0" smtClean="0"/>
              <a:t>template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0" name="Picture 4" descr="https://www.juniorachievement.org/documents/115313/147301/buffaloNY.jpg/d5e4cf88-5c09-4fa0-b8f4-34cc4666ebc7?t=138729328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43" y="1786788"/>
            <a:ext cx="4726540" cy="21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19591" y="3925727"/>
            <a:ext cx="4295273" cy="2695977"/>
            <a:chOff x="7700211" y="3917060"/>
            <a:chExt cx="4295273" cy="2695977"/>
          </a:xfrm>
        </p:grpSpPr>
        <p:pic>
          <p:nvPicPr>
            <p:cNvPr id="4098" name="Picture 2" descr="http://www.lookupstateny.com/MediaLibrary/2/5/Content%20Management/Economic%20Development/Demographics/Images%20and%20Modules/westernny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393" y="3917060"/>
              <a:ext cx="3874738" cy="2695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700211" y="4584031"/>
              <a:ext cx="1251284" cy="541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44200" y="5118632"/>
              <a:ext cx="1251284" cy="788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90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45366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Expansion of existing pilot programs</a:t>
            </a:r>
          </a:p>
          <a:p>
            <a:pPr marL="128016" lvl="1" indent="0">
              <a:buNone/>
            </a:pPr>
            <a:endParaRPr lang="en-US" sz="200" dirty="0"/>
          </a:p>
          <a:p>
            <a:pPr marL="128016" lvl="1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Assembling Your Future - Winter 2018</a:t>
            </a:r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Development of pilot program for Customer Service industry</a:t>
            </a:r>
          </a:p>
        </p:txBody>
      </p:sp>
      <p:pic>
        <p:nvPicPr>
          <p:cNvPr id="4106" name="Picture 10" descr="http://cpibn.com/wp-content/themes/cpibn/dist/images/sealing-devices-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5" b="36945"/>
          <a:stretch/>
        </p:blipFill>
        <p:spPr bwMode="auto">
          <a:xfrm>
            <a:off x="983453" y="3274331"/>
            <a:ext cx="2003107" cy="5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media.licdn.com/mpr/mpr/shrink_200_200/AAEAAQAAAAAAAAZlAAAAJGY4MmExYTI2LTRmOWQtNDBjYi1iZGZlLWJlMmYyYjEzYzU3Y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87" y="3149636"/>
            <a:ext cx="859284" cy="8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www.mfgday.com/sites/default/files/styles/event_logo_thumb_large/public/events_logos/K-tech%20Logo%20only.jpg?itok=QvX-N5G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22" y="3266067"/>
            <a:ext cx="1131248" cy="7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havtech.com/blog/wp-content/uploads/2016/07/ZehnderRittling_4c-300x13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76" y="3311441"/>
            <a:ext cx="1217438" cy="53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seattleaero.com/wp-content/uploads/2013/05/gg-logo-tayl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70" y="3303003"/>
            <a:ext cx="1306649" cy="73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media.licdn.com/media/AAEAAQAAAAAAAAI5AAAAJGI4NDllYjNlLTA5MDctNDg0Mi1iMWRjLWM0MmQzMTE0OTI2Z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046" y="3386033"/>
            <a:ext cx="1539746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78339" y="5139998"/>
            <a:ext cx="10184132" cy="620952"/>
            <a:chOff x="1078339" y="5139998"/>
            <a:chExt cx="10184132" cy="620952"/>
          </a:xfrm>
        </p:grpSpPr>
        <p:pic>
          <p:nvPicPr>
            <p:cNvPr id="4098" name="Picture 2" descr="fWNrfgoRQSlHHr8dZUPu (2000×352)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339" y="5226934"/>
              <a:ext cx="1799727" cy="316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www.fico.com/sites/default/files/conserve-logo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23" b="24741"/>
            <a:stretch/>
          </p:blipFill>
          <p:spPr bwMode="auto">
            <a:xfrm>
              <a:off x="3144425" y="5139998"/>
              <a:ext cx="2337737" cy="56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s://upload.wikimedia.org/wikipedia/commons/thumb/b/ba/SYKES-Logo-Standard-CMYK-Blue.png/1200px-SYKES-Logo-Standard-CMYK-Blu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120" y="5200158"/>
              <a:ext cx="1497947" cy="49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http://www.buffaloplace.com/Public/image/eventsgraphics/eoc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229" y="5200158"/>
              <a:ext cx="1809827" cy="56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labor.ny.gov/css/press_release/images/department-of-labor-small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1997" y="5259570"/>
              <a:ext cx="2000474" cy="43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4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4128" y="2273969"/>
            <a:ext cx="9720073" cy="37278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Heather Gresham, Executive Director</a:t>
            </a:r>
          </a:p>
          <a:p>
            <a:pPr marL="0" indent="0">
              <a:buNone/>
            </a:pPr>
            <a:r>
              <a:rPr lang="en-US" dirty="0" smtClean="0"/>
              <a:t>Buffalo and Erie County Workforce Investment Board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Gresham@becwib.org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www.becwib.org</a:t>
            </a:r>
            <a:endParaRPr lang="en-US" dirty="0" smtClean="0"/>
          </a:p>
          <a:p>
            <a:pPr marL="0" indent="0">
              <a:buNone/>
            </a:pPr>
            <a:r>
              <a:rPr lang="en-US" smtClean="0"/>
              <a:t>716-504-1480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06368" cy="1499616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What is a Sector Based Workforce Strategy?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Regional, employer-driven partnerships of industry, education, and training, and other stakeholders that focus on the workforce needs of key industries.</a:t>
            </a:r>
          </a:p>
          <a:p>
            <a:r>
              <a:rPr lang="en-US" dirty="0" smtClean="0"/>
              <a:t>Sector initiatives rely on workforce intermediaries to serve as conveners to engage employers and other stakeholders to:</a:t>
            </a:r>
          </a:p>
          <a:p>
            <a:pPr lvl="1"/>
            <a:r>
              <a:rPr lang="en-US" sz="2000" dirty="0" smtClean="0"/>
              <a:t>Develop expertise in the industry of focus</a:t>
            </a:r>
          </a:p>
          <a:p>
            <a:pPr lvl="1"/>
            <a:r>
              <a:rPr lang="en-US" sz="2000" dirty="0" smtClean="0"/>
              <a:t>Coordinate information and resources to develop and implement coordinated responses.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987" y="5377779"/>
            <a:ext cx="11345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As defined by organizations such as the Corporation for a Skilled Workforce, National Governors Association Center for Best Practices, and the National Network of Sector Partner</a:t>
            </a:r>
            <a:r>
              <a:rPr lang="en-US" sz="1200" dirty="0"/>
              <a:t>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59325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Sector Strategies align with Career Pathways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24127" y="2095412"/>
            <a:ext cx="9924609" cy="822960"/>
          </a:xfrm>
        </p:spPr>
        <p:txBody>
          <a:bodyPr>
            <a:normAutofit/>
          </a:bodyPr>
          <a:lstStyle/>
          <a:p>
            <a:r>
              <a:rPr lang="en-US" sz="2600" dirty="0"/>
              <a:t>High quality education, training, and other services that</a:t>
            </a:r>
            <a:r>
              <a:rPr lang="en-US" sz="2600" dirty="0" smtClean="0"/>
              <a:t>: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883564"/>
            <a:ext cx="4754880" cy="33415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Aligns with industry needs.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Prepares an individual to be successful in a range of secondary and postsecondary options, including Registered Apprenticeships.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Includes counseling, education, and workforce preparation activities.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990888" y="2883564"/>
            <a:ext cx="4754880" cy="33415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Organizes education, training, and other services to meet the needs of an individual.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Enables an individual to attain a secondary school diploma or its equivalent and at least one recognized post-secondary credential.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Helps an individual enter into or  advance within a specific occupation or occupational cluster.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63670" y="6137277"/>
            <a:ext cx="3555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Workforce </a:t>
            </a:r>
            <a:r>
              <a:rPr lang="en-US" sz="1200" i="1" dirty="0"/>
              <a:t>Innovation and Opportunity Act, 2014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070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of Sector </a:t>
            </a:r>
            <a:r>
              <a:rPr lang="en-US" dirty="0"/>
              <a:t>Workforce Strategies in Buffalo/Erie County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8621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2011 Regional Economic Development Councils</a:t>
            </a:r>
          </a:p>
          <a:p>
            <a:pPr marL="925830" lvl="2" indent="-285750"/>
            <a:r>
              <a:rPr lang="en-US" sz="2000" dirty="0"/>
              <a:t>Eight priority Industries identified for Western Region</a:t>
            </a:r>
          </a:p>
          <a:p>
            <a:pPr marL="925830" lvl="2" indent="-285750"/>
            <a:r>
              <a:rPr lang="en-US" sz="2000" dirty="0"/>
              <a:t>WNY Job Readiness Workgroup</a:t>
            </a:r>
          </a:p>
          <a:p>
            <a:r>
              <a:rPr lang="en-US" dirty="0" smtClean="0"/>
              <a:t>2012 Empire State Development/McKinsey &amp; Company focus groups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2013 Advance Buffalo</a:t>
            </a:r>
          </a:p>
          <a:p>
            <a:pPr marL="925830" lvl="2" indent="-285750"/>
            <a:r>
              <a:rPr lang="en-US" sz="2000" dirty="0" smtClean="0"/>
              <a:t>A workforce initiative of the </a:t>
            </a:r>
            <a:r>
              <a:rPr lang="en-US" sz="2000" i="1" dirty="0" smtClean="0"/>
              <a:t>Buffalo Billion Economic Development Strategy</a:t>
            </a:r>
          </a:p>
          <a:p>
            <a:pPr marL="925830" lvl="2" indent="-285750"/>
            <a:r>
              <a:rPr lang="en-US" sz="2000" dirty="0" smtClean="0"/>
              <a:t>Led by the NYS Department of Labor - matches job seekers with businesses in the Advanced Manufacturing industry.</a:t>
            </a: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1028" name="Picture 4" descr="https://labor.ny.gov/careerservices/advance-buffalo/images/Billion-full-med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31" y="4092272"/>
            <a:ext cx="3466748" cy="55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72" y="585216"/>
            <a:ext cx="11167872" cy="14996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Sector Workforce Strategies in Buffalo/Erie County </a:t>
            </a:r>
            <a:endParaRPr lang="en-US" sz="4800" dirty="0"/>
          </a:p>
        </p:txBody>
      </p:sp>
      <p:pic>
        <p:nvPicPr>
          <p:cNvPr id="2050" name="Picture 2" descr="http://www2.erie.gov/environment/sites/www2.erie.gov.environment/files/uploads/Erie%20County%20Seal-only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9" y="2084832"/>
            <a:ext cx="693511" cy="6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13898" y="2084832"/>
            <a:ext cx="8437007" cy="402336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WIB initiatives build upon groundwork laid by Erie County Executive Mark </a:t>
            </a:r>
            <a:r>
              <a:rPr lang="en-US" sz="2600" dirty="0" err="1"/>
              <a:t>Poloncarz</a:t>
            </a:r>
            <a:r>
              <a:rPr lang="en-US" sz="26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2012 Workforce Summits-to identify community needs, employer needs, and available resources.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2012-2013 Employer Forums-taking a “deep dive” to </a:t>
            </a:r>
            <a:r>
              <a:rPr lang="en-US" sz="2200" dirty="0" smtClean="0"/>
              <a:t>learn </a:t>
            </a:r>
            <a:r>
              <a:rPr lang="en-US" sz="2200" dirty="0"/>
              <a:t>employer </a:t>
            </a:r>
            <a:r>
              <a:rPr lang="en-US" sz="2200" dirty="0" smtClean="0"/>
              <a:t>needs for </a:t>
            </a:r>
            <a:r>
              <a:rPr lang="en-US" sz="2200" smtClean="0"/>
              <a:t>specific industries.</a:t>
            </a:r>
            <a:endParaRPr lang="en-US" sz="2200" dirty="0"/>
          </a:p>
          <a:p>
            <a:pPr lvl="1">
              <a:lnSpc>
                <a:spcPct val="150000"/>
              </a:lnSpc>
            </a:pPr>
            <a:r>
              <a:rPr lang="en-US" sz="2200" dirty="0"/>
              <a:t>2014 Hospitality working group established.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2015 First sector program launched.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of Workforce Investment Board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997244"/>
            <a:ext cx="5713555" cy="402336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Convene employers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How can the workforce system be more effective in meeting employer needs?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Agree to work together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Select </a:t>
            </a:r>
            <a:r>
              <a:rPr lang="en-US" sz="2200" dirty="0"/>
              <a:t>training </a:t>
            </a:r>
            <a:r>
              <a:rPr lang="en-US" sz="2200" dirty="0" smtClean="0"/>
              <a:t>provider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Develop training program to fit business needs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Conversations </a:t>
            </a:r>
            <a:r>
              <a:rPr lang="en-US" sz="2200" dirty="0"/>
              <a:t>about what is “really” needed</a:t>
            </a:r>
          </a:p>
          <a:p>
            <a:pPr lvl="1">
              <a:lnSpc>
                <a:spcPct val="150000"/>
              </a:lnSpc>
            </a:pPr>
            <a:endParaRPr lang="en-US" sz="2200" dirty="0" smtClean="0"/>
          </a:p>
          <a:p>
            <a:pPr lvl="1"/>
            <a:endParaRPr lang="en-US" sz="2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7850476"/>
              </p:ext>
            </p:extLst>
          </p:nvPr>
        </p:nvGraphicFramePr>
        <p:xfrm>
          <a:off x="6231022" y="2205147"/>
          <a:ext cx="5630778" cy="375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23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t="19770" r="13019" b="5504"/>
          <a:stretch/>
        </p:blipFill>
        <p:spPr>
          <a:xfrm>
            <a:off x="5726113" y="1117600"/>
            <a:ext cx="6465887" cy="50482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8" r="4198" b="24797"/>
          <a:stretch/>
        </p:blipFill>
        <p:spPr>
          <a:xfrm>
            <a:off x="0" y="1117600"/>
            <a:ext cx="6352674" cy="5075238"/>
          </a:xfrm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852864" y="601662"/>
            <a:ext cx="3068388" cy="8223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Hospitality/Tourism				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idx="4294967295"/>
          </p:nvPr>
        </p:nvSpPr>
        <p:spPr>
          <a:xfrm>
            <a:off x="7637003" y="679449"/>
            <a:ext cx="3925344" cy="8223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Advanced Manufacturing				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54" r="43202" b="2465"/>
          <a:stretch/>
        </p:blipFill>
        <p:spPr>
          <a:xfrm>
            <a:off x="3139453" y="6269544"/>
            <a:ext cx="3845996" cy="5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Board Activity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4204216"/>
              </p:ext>
            </p:extLst>
          </p:nvPr>
        </p:nvGraphicFramePr>
        <p:xfrm>
          <a:off x="2631317" y="2791326"/>
          <a:ext cx="7066135" cy="397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25054"/>
            <a:ext cx="9720073" cy="4023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Align workforce strategies with REDC demand industries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Ensure policies support Sector Strategies and Career Pathways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2">
        <p:bldAsOne/>
      </p:bldGraphic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Hospitality/Tourism Workforce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85206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Front Desk Operations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300-hour training program-developed with employer input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Led to nationally recognized credential: </a:t>
            </a:r>
            <a:r>
              <a:rPr lang="en-US" dirty="0"/>
              <a:t>The American Hotel &amp; Lodging Educational Institute (AHELI)</a:t>
            </a:r>
          </a:p>
          <a:p>
            <a:endParaRPr lang="en-US" i="1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007688" y="3484524"/>
            <a:ext cx="9239543" cy="2249403"/>
            <a:chOff x="2236286" y="3628907"/>
            <a:chExt cx="9239543" cy="2249403"/>
          </a:xfrm>
        </p:grpSpPr>
        <p:pic>
          <p:nvPicPr>
            <p:cNvPr id="3076" name="Picture 4" descr="American_Hotel__Motel_Association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404" y="3628907"/>
              <a:ext cx="1622425" cy="162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087" name="Picture 15" descr="_4_z8Sht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599" y="4033720"/>
              <a:ext cx="812800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236286" y="3908308"/>
              <a:ext cx="9002211" cy="1970002"/>
              <a:chOff x="2236286" y="3908308"/>
              <a:chExt cx="9002211" cy="1970002"/>
            </a:xfrm>
          </p:grpSpPr>
          <p:pic>
            <p:nvPicPr>
              <p:cNvPr id="3074" name="Picture 2" descr="brand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9012" y="4978197"/>
                <a:ext cx="809625" cy="809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 descr="10409544_258133337709632_2236115707857798180_n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6355" y="488771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077" name="Picture 5" descr="Erie 1 Boce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0198" y="4133733"/>
                <a:ext cx="784225" cy="681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078" name="Picture 6" descr="nys do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5423" y="5028203"/>
                <a:ext cx="889000" cy="709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079" name="Picture 7" descr="Adams_Mark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6286" y="3908308"/>
                <a:ext cx="1062038" cy="1062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080" name="irc_mi" descr="3932f650-4df9-4ecc-9a1d-ee975a6943a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824" y="4224220"/>
                <a:ext cx="836613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1" name="Picture 9" descr="1422981587[1]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2412" y="4267083"/>
                <a:ext cx="1339850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082" name="Picture 10" descr="comfort-inn-logo-2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4337" y="4089283"/>
                <a:ext cx="700087" cy="700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1" descr="logo[2]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661" y="5011535"/>
                <a:ext cx="652462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084" name="Picture 12" descr="sleepinn-logo[1]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9174" y="5014710"/>
                <a:ext cx="741363" cy="736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085" name="Picture 13" descr="Gray-Line-Logo[1]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6286" y="5052810"/>
                <a:ext cx="1141413" cy="66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086" name="Picture 14" descr="doubletree_hotel[1]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9662" y="4133733"/>
                <a:ext cx="958850" cy="611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088" name="Picture 16" descr="VBN color logo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0735" y="5028203"/>
                <a:ext cx="1147762" cy="661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084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703</TotalTime>
  <Words>617</Words>
  <Application>Microsoft Office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Sector Based Workforce Strategies</vt:lpstr>
      <vt:lpstr>What is a Sector Based Workforce Strategy?</vt:lpstr>
      <vt:lpstr>Sector Strategies align with Career Pathways </vt:lpstr>
      <vt:lpstr>Development of Sector Workforce Strategies in Buffalo/Erie County </vt:lpstr>
      <vt:lpstr>Sector Workforce Strategies in Buffalo/Erie County </vt:lpstr>
      <vt:lpstr>Role of Workforce Investment Board </vt:lpstr>
      <vt:lpstr>PowerPoint Presentation</vt:lpstr>
      <vt:lpstr>Workforce Board Activity</vt:lpstr>
      <vt:lpstr>Hospitality/Tourism Workforce Strategies</vt:lpstr>
      <vt:lpstr>PowerPoint Presentation</vt:lpstr>
      <vt:lpstr>Hospitality/Tourism Workforce Strategies</vt:lpstr>
      <vt:lpstr>PowerPoint Presentation</vt:lpstr>
      <vt:lpstr>Advanced manufacturing workforce strategies</vt:lpstr>
      <vt:lpstr>PowerPoint Presentation</vt:lpstr>
      <vt:lpstr>PowerPoint Presentation</vt:lpstr>
      <vt:lpstr>Assembling your future:  Certified Production Technician </vt:lpstr>
      <vt:lpstr>Other Workforce Strategies</vt:lpstr>
      <vt:lpstr>What’s Next? 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 Based Workforce Strategies</dc:title>
  <dc:creator>Heather Gresham</dc:creator>
  <cp:lastModifiedBy>Heather Gresham</cp:lastModifiedBy>
  <cp:revision>94</cp:revision>
  <cp:lastPrinted>2017-08-09T19:57:50Z</cp:lastPrinted>
  <dcterms:created xsi:type="dcterms:W3CDTF">2017-08-08T18:13:34Z</dcterms:created>
  <dcterms:modified xsi:type="dcterms:W3CDTF">2017-08-14T03:15:43Z</dcterms:modified>
</cp:coreProperties>
</file>